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134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21/11/56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21/11/56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21/11/56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21/11/56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21/11/56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21/11/56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21/11/56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21/11/56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21/11/56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21/11/56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21/11/56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F293D-20BF-487A-BFA7-792ABC73B8A5}" type="datetimeFigureOut">
              <a:rPr lang="th-TH" smtClean="0"/>
              <a:t>21/11/56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6" descr="http://static.tumblr.com/hthym03/musm4ye6y/bg_wood_black_woes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91440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Pentagon 12"/>
          <p:cNvSpPr/>
          <p:nvPr/>
        </p:nvSpPr>
        <p:spPr>
          <a:xfrm flipH="1">
            <a:off x="1763685" y="4581128"/>
            <a:ext cx="7380313" cy="523220"/>
          </a:xfrm>
          <a:prstGeom prst="homePlate">
            <a:avLst/>
          </a:prstGeom>
          <a:solidFill>
            <a:schemeClr val="tx1">
              <a:alpha val="3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87824" y="1098637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SHARED INFORMATION GOODS</a:t>
            </a:r>
            <a:endParaRPr lang="th-TH" sz="3600" b="1" u="sng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8258" y="2444693"/>
            <a:ext cx="21595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Written by:</a:t>
            </a:r>
            <a:endParaRPr lang="th-TH" b="1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2" name="Pentagon 11"/>
          <p:cNvSpPr/>
          <p:nvPr/>
        </p:nvSpPr>
        <p:spPr>
          <a:xfrm flipH="1">
            <a:off x="1763687" y="3894728"/>
            <a:ext cx="7382351" cy="523220"/>
          </a:xfrm>
          <a:prstGeom prst="homePlate">
            <a:avLst/>
          </a:prstGeom>
          <a:solidFill>
            <a:schemeClr val="tx1">
              <a:alpha val="3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11760" y="3887785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Yannis</a:t>
            </a:r>
            <a:r>
              <a:rPr lang="en-US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Bakos</a:t>
            </a:r>
            <a:endParaRPr lang="th-TH" b="1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60607" y="4581128"/>
            <a:ext cx="32367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Eric </a:t>
            </a:r>
            <a:r>
              <a:rPr lang="en-US" b="1" dirty="0" err="1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Brynjolfsson</a:t>
            </a:r>
            <a:endParaRPr lang="th-TH" b="1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8" name="Pentagon 7"/>
          <p:cNvSpPr/>
          <p:nvPr/>
        </p:nvSpPr>
        <p:spPr>
          <a:xfrm flipH="1">
            <a:off x="1763687" y="3167390"/>
            <a:ext cx="7380312" cy="523220"/>
          </a:xfrm>
          <a:prstGeom prst="homePlate">
            <a:avLst/>
          </a:prstGeom>
          <a:solidFill>
            <a:schemeClr val="tx1">
              <a:alpha val="3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11760" y="3196473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Douhlas</a:t>
            </a:r>
            <a:r>
              <a:rPr lang="en-US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Lichtman</a:t>
            </a:r>
            <a:endParaRPr lang="th-TH" b="1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98614" y="6324127"/>
            <a:ext cx="4647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Mr.Gun</a:t>
            </a:r>
            <a:r>
              <a:rPr lang="en-US" sz="24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Jutiprasert</a:t>
            </a:r>
            <a:r>
              <a:rPr lang="en-US" sz="24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 5404640269</a:t>
            </a:r>
            <a:endParaRPr lang="th-TH" sz="2400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0180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6" descr="http://static.tumblr.com/hthym03/musm4ye6y/bg_wood_black_woes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91440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1227877" y="4323160"/>
            <a:ext cx="4852611" cy="523220"/>
          </a:xfrm>
          <a:prstGeom prst="rect">
            <a:avLst/>
          </a:prstGeom>
          <a:solidFill>
            <a:schemeClr val="tx1">
              <a:lumMod val="75000"/>
              <a:lumOff val="25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Rectangle 7"/>
          <p:cNvSpPr/>
          <p:nvPr/>
        </p:nvSpPr>
        <p:spPr>
          <a:xfrm>
            <a:off x="1227878" y="2564904"/>
            <a:ext cx="3426103" cy="523220"/>
          </a:xfrm>
          <a:prstGeom prst="rect">
            <a:avLst/>
          </a:prstGeom>
          <a:solidFill>
            <a:schemeClr val="tx1">
              <a:lumMod val="75000"/>
              <a:lumOff val="25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Pentagon 2"/>
          <p:cNvSpPr/>
          <p:nvPr/>
        </p:nvSpPr>
        <p:spPr>
          <a:xfrm>
            <a:off x="-2" y="1196752"/>
            <a:ext cx="8515323" cy="523220"/>
          </a:xfrm>
          <a:prstGeom prst="homePlate">
            <a:avLst/>
          </a:prstGeom>
          <a:solidFill>
            <a:schemeClr val="tx1">
              <a:alpha val="3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189956"/>
            <a:ext cx="82638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Teams of varying size or correlated Valuation</a:t>
            </a:r>
            <a:endParaRPr lang="th-TH" b="1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27878" y="2573644"/>
            <a:ext cx="35273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AGGREGATION EFFECT</a:t>
            </a:r>
            <a:endParaRPr lang="th-TH" b="1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7901" y="3212976"/>
            <a:ext cx="754565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Sharing can reduce diversity in consumer </a:t>
            </a:r>
          </a:p>
          <a:p>
            <a:r>
              <a:rPr lang="en-US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valuation and this increase profit</a:t>
            </a:r>
            <a:endParaRPr lang="th-TH" b="1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27878" y="4321491"/>
            <a:ext cx="48526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HETEROGENEITY IN TEAM SIZE</a:t>
            </a:r>
            <a:endParaRPr lang="th-TH" b="1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2081" y="5085184"/>
            <a:ext cx="82638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Increase consumer diversity and reduce profit</a:t>
            </a:r>
            <a:endParaRPr lang="th-TH" b="1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09773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static.tumblr.com/hthym03/musm4ye6y/bg_wood_black_woes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91440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3568" y="404083"/>
            <a:ext cx="741741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Assume that there are only 2 team size</a:t>
            </a:r>
          </a:p>
          <a:p>
            <a:pPr algn="ctr"/>
            <a:r>
              <a:rPr lang="en-US" sz="2400" b="1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i</a:t>
            </a:r>
            <a:r>
              <a:rPr lang="en-US" sz="24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n the market, team size of one (Do not share) 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and two (Share with one other team member)</a:t>
            </a:r>
            <a:endParaRPr lang="th-TH" sz="2400" b="1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96563"/>
            <a:ext cx="7824071" cy="4764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9773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http://static.tumblr.com/hthym03/musm4ye6y/bg_wood_black_woes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91440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677101" y="4733565"/>
            <a:ext cx="7848872" cy="1656184"/>
          </a:xfrm>
          <a:prstGeom prst="rect">
            <a:avLst/>
          </a:prstGeom>
          <a:solidFill>
            <a:schemeClr val="tx1">
              <a:lumMod val="75000"/>
              <a:lumOff val="25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Rectangle 6"/>
          <p:cNvSpPr/>
          <p:nvPr/>
        </p:nvSpPr>
        <p:spPr>
          <a:xfrm>
            <a:off x="677101" y="2604828"/>
            <a:ext cx="7848872" cy="1736033"/>
          </a:xfrm>
          <a:prstGeom prst="rect">
            <a:avLst/>
          </a:prstGeom>
          <a:solidFill>
            <a:schemeClr val="tx1">
              <a:lumMod val="75000"/>
              <a:lumOff val="25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Rectangle 5"/>
          <p:cNvSpPr/>
          <p:nvPr/>
        </p:nvSpPr>
        <p:spPr>
          <a:xfrm>
            <a:off x="683568" y="620688"/>
            <a:ext cx="7848872" cy="1656184"/>
          </a:xfrm>
          <a:prstGeom prst="rect">
            <a:avLst/>
          </a:prstGeom>
          <a:solidFill>
            <a:schemeClr val="tx1">
              <a:lumMod val="75000"/>
              <a:lumOff val="25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TextBox 2"/>
          <p:cNvSpPr txBox="1"/>
          <p:nvPr/>
        </p:nvSpPr>
        <p:spPr>
          <a:xfrm>
            <a:off x="828710" y="720278"/>
            <a:ext cx="754565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“When consumer team sizes and valuations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h</a:t>
            </a:r>
            <a:r>
              <a:rPr lang="en-US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ave the same distribution, the sharing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a</a:t>
            </a:r>
            <a:r>
              <a:rPr lang="en-US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nd not sharing are equally profitable.”</a:t>
            </a:r>
            <a:endParaRPr lang="th-TH" b="1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88938" y="2564904"/>
            <a:ext cx="7366119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“If the distribution of team size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Are more favorable than the distribution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o</a:t>
            </a:r>
            <a:r>
              <a:rPr lang="en-US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f individual valuation, sharing will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i</a:t>
            </a:r>
            <a:r>
              <a:rPr lang="en-US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ncrease seller’s profit.”</a:t>
            </a:r>
            <a:endParaRPr lang="th-TH" b="1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7588" y="4869160"/>
            <a:ext cx="736611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“A constant-value distribution will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a</a:t>
            </a:r>
            <a:r>
              <a:rPr lang="en-US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lways be more favorable than any other 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distribution of values.”</a:t>
            </a:r>
            <a:endParaRPr lang="th-TH" b="1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19082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static.tumblr.com/hthym03/musm4ye6y/bg_wood_black_woes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91440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285" y="1052736"/>
            <a:ext cx="8613195" cy="4761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9082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static.tumblr.com/hthym03/musm4ye6y/bg_wood_black_woes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91440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entagon 2"/>
          <p:cNvSpPr/>
          <p:nvPr/>
        </p:nvSpPr>
        <p:spPr>
          <a:xfrm>
            <a:off x="-2" y="1196752"/>
            <a:ext cx="6420545" cy="523220"/>
          </a:xfrm>
          <a:prstGeom prst="homePlate">
            <a:avLst/>
          </a:prstGeom>
          <a:solidFill>
            <a:schemeClr val="tx1">
              <a:alpha val="3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6995" y="1196752"/>
            <a:ext cx="50321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Degradation of Shared Goods</a:t>
            </a:r>
            <a:endParaRPr lang="th-TH" b="1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79" y="1976264"/>
            <a:ext cx="2035917" cy="2134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532" y="4352607"/>
            <a:ext cx="1872209" cy="2219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3282" y="1965070"/>
            <a:ext cx="2110759" cy="2146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ight Arrow 11"/>
          <p:cNvSpPr/>
          <p:nvPr/>
        </p:nvSpPr>
        <p:spPr>
          <a:xfrm>
            <a:off x="4351784" y="3043734"/>
            <a:ext cx="868288" cy="286057"/>
          </a:xfrm>
          <a:prstGeom prst="rightArrow">
            <a:avLst/>
          </a:prstGeom>
          <a:solidFill>
            <a:schemeClr val="tx1">
              <a:alpha val="3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Right Arrow 12"/>
          <p:cNvSpPr/>
          <p:nvPr/>
        </p:nvSpPr>
        <p:spPr>
          <a:xfrm>
            <a:off x="4367807" y="5319300"/>
            <a:ext cx="852265" cy="286057"/>
          </a:xfrm>
          <a:prstGeom prst="rightArrow">
            <a:avLst/>
          </a:prstGeom>
          <a:solidFill>
            <a:schemeClr val="tx1">
              <a:alpha val="3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7" name="Straight Connector 6"/>
          <p:cNvCxnSpPr/>
          <p:nvPr/>
        </p:nvCxnSpPr>
        <p:spPr>
          <a:xfrm>
            <a:off x="4571999" y="5085184"/>
            <a:ext cx="360041" cy="7200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4686" y="4432711"/>
            <a:ext cx="2504347" cy="213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9082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http://static.tumblr.com/hthym03/musm4ye6y/bg_wood_black_woes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91440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70928" y="3429000"/>
            <a:ext cx="9002142" cy="1800200"/>
          </a:xfrm>
          <a:prstGeom prst="rect">
            <a:avLst/>
          </a:prstGeom>
          <a:solidFill>
            <a:schemeClr val="tx1">
              <a:lumMod val="75000"/>
              <a:lumOff val="25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Pentagon 2"/>
          <p:cNvSpPr/>
          <p:nvPr/>
        </p:nvSpPr>
        <p:spPr>
          <a:xfrm>
            <a:off x="-1" y="1196752"/>
            <a:ext cx="3707906" cy="523220"/>
          </a:xfrm>
          <a:prstGeom prst="homePlate">
            <a:avLst/>
          </a:prstGeom>
          <a:solidFill>
            <a:schemeClr val="tx1">
              <a:alpha val="3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6995" y="1196752"/>
            <a:ext cx="21595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Limitations</a:t>
            </a:r>
            <a:endParaRPr lang="th-TH" b="1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2054" y="2139678"/>
            <a:ext cx="898194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Three conditions must be hold for the aggregation</a:t>
            </a:r>
          </a:p>
          <a:p>
            <a:r>
              <a:rPr lang="en-US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And team diversity effects to take effect</a:t>
            </a:r>
            <a:endParaRPr lang="th-TH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504" y="3515524"/>
            <a:ext cx="926407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buAutoNum type="arabicPeriod"/>
            </a:pPr>
            <a:r>
              <a:rPr lang="en-US" sz="24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Seller have power from intellectual property 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protection, regulatory structure, or first mover advantage 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in order to set price instead of forcing into competitive 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pressure (product is not homogenous)</a:t>
            </a:r>
            <a:endParaRPr lang="th-TH" sz="2400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41451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ttp://static.tumblr.com/hthym03/musm4ye6y/bg_wood_black_woes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91440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31287" y="3284984"/>
            <a:ext cx="8860281" cy="1800200"/>
          </a:xfrm>
          <a:prstGeom prst="rect">
            <a:avLst/>
          </a:prstGeom>
          <a:solidFill>
            <a:schemeClr val="tx1">
              <a:lumMod val="75000"/>
              <a:lumOff val="25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5" name="Rectangle 4"/>
          <p:cNvSpPr/>
          <p:nvPr/>
        </p:nvSpPr>
        <p:spPr>
          <a:xfrm>
            <a:off x="111768" y="1700808"/>
            <a:ext cx="8860281" cy="720080"/>
          </a:xfrm>
          <a:prstGeom prst="rect">
            <a:avLst/>
          </a:prstGeom>
          <a:solidFill>
            <a:schemeClr val="tx1">
              <a:lumMod val="75000"/>
              <a:lumOff val="25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TextBox 3"/>
          <p:cNvSpPr txBox="1"/>
          <p:nvPr/>
        </p:nvSpPr>
        <p:spPr>
          <a:xfrm>
            <a:off x="323528" y="1877066"/>
            <a:ext cx="86485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2. Consumption of the shared good is largely non-rival.</a:t>
            </a:r>
            <a:endParaRPr lang="th-TH" sz="2400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23528" y="3284984"/>
            <a:ext cx="832869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3. Social norms, a legal rule, or a </a:t>
            </a:r>
            <a:r>
              <a:rPr lang="en-US" sz="2400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product </a:t>
            </a:r>
            <a:r>
              <a:rPr lang="en-US" sz="24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packaging decision cause the relevant sharing to occur among friends and family members, not as part of an efficient market of second-hand goods.</a:t>
            </a:r>
            <a:endParaRPr lang="th-TH" sz="2400" dirty="0"/>
          </a:p>
        </p:txBody>
      </p:sp>
    </p:spTree>
    <p:extLst>
      <p:ext uri="{BB962C8B-B14F-4D97-AF65-F5344CB8AC3E}">
        <p14:creationId xmlns:p14="http://schemas.microsoft.com/office/powerpoint/2010/main" val="204627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static.tumblr.com/hthym03/musm4ye6y/bg_wood_black_woes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91440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ThankYou by kmygraphic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1364" y="2132856"/>
            <a:ext cx="3661269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1131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http://static.tumblr.com/hthym03/musm4ye6y/bg_wood_black_woes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91440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Pentagon 7"/>
          <p:cNvSpPr/>
          <p:nvPr/>
        </p:nvSpPr>
        <p:spPr>
          <a:xfrm>
            <a:off x="-2" y="1196752"/>
            <a:ext cx="6420545" cy="523220"/>
          </a:xfrm>
          <a:prstGeom prst="homePlate">
            <a:avLst/>
          </a:prstGeom>
          <a:solidFill>
            <a:schemeClr val="tx1">
              <a:alpha val="3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6995" y="1196752"/>
            <a:ext cx="48526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What is Information </a:t>
            </a:r>
            <a:r>
              <a:rPr lang="en-US" b="1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G</a:t>
            </a:r>
            <a:r>
              <a:rPr lang="en-US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oods?</a:t>
            </a:r>
            <a:endParaRPr lang="th-TH" b="1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pic>
        <p:nvPicPr>
          <p:cNvPr id="4098" name="Picture 2" descr="blue music cd ic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995" y="2839592"/>
            <a:ext cx="2421202" cy="2421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cdn3.iconfinder.com/data/icons/glyph/227/Film-2-51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7043" y="2933921"/>
            <a:ext cx="2263109" cy="2263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www.artrenewal.org/artwork/186/186/1971/mona_lisa-larg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916087"/>
            <a:ext cx="1737047" cy="2268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4581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http://static.tumblr.com/hthym03/musm4ye6y/bg_wood_black_woes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91440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entagon 2"/>
          <p:cNvSpPr/>
          <p:nvPr/>
        </p:nvSpPr>
        <p:spPr>
          <a:xfrm>
            <a:off x="-2" y="1196752"/>
            <a:ext cx="6420545" cy="523220"/>
          </a:xfrm>
          <a:prstGeom prst="homePlate">
            <a:avLst/>
          </a:prstGeom>
          <a:solidFill>
            <a:schemeClr val="tx1">
              <a:alpha val="3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6995" y="1196752"/>
            <a:ext cx="48526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Is sharing benefit seller?</a:t>
            </a:r>
            <a:endParaRPr lang="th-TH" b="1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31640" y="2303294"/>
            <a:ext cx="28777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S</a:t>
            </a:r>
            <a:r>
              <a:rPr lang="en-US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eller’s view:</a:t>
            </a:r>
            <a:endParaRPr lang="th-TH" b="1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70495" y="3198563"/>
            <a:ext cx="39549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Sharing = Less profit</a:t>
            </a:r>
            <a:endParaRPr lang="th-TH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03647" y="4103494"/>
            <a:ext cx="28777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Writer’s view:</a:t>
            </a:r>
            <a:endParaRPr lang="th-TH" b="1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86713" y="4922004"/>
            <a:ext cx="39549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Sharing = More profit</a:t>
            </a:r>
            <a:endParaRPr lang="th-TH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54581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static.tumblr.com/hthym03/musm4ye6y/bg_wood_black_woes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91440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entagon 2"/>
          <p:cNvSpPr/>
          <p:nvPr/>
        </p:nvSpPr>
        <p:spPr>
          <a:xfrm>
            <a:off x="-2" y="1196752"/>
            <a:ext cx="6420545" cy="523220"/>
          </a:xfrm>
          <a:prstGeom prst="homePlate">
            <a:avLst/>
          </a:prstGeom>
          <a:solidFill>
            <a:schemeClr val="tx1">
              <a:alpha val="3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6995" y="1196752"/>
            <a:ext cx="46730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Technological Improvement</a:t>
            </a:r>
            <a:endParaRPr lang="th-TH" b="1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pic>
        <p:nvPicPr>
          <p:cNvPr id="2050" name="Picture 2" descr="interne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248" y="3157226"/>
            <a:ext cx="2729942" cy="2051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blue music cd ic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105425"/>
            <a:ext cx="2155369" cy="2155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blue music cd ic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097258"/>
            <a:ext cx="1091372" cy="1091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blue music cd ic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2978" y="3112725"/>
            <a:ext cx="1091372" cy="1091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blue music cd ic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4171" y="4188631"/>
            <a:ext cx="1091372" cy="1091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blue music cd ic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2978" y="4209835"/>
            <a:ext cx="1091372" cy="1091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ross 1"/>
          <p:cNvSpPr/>
          <p:nvPr/>
        </p:nvSpPr>
        <p:spPr>
          <a:xfrm>
            <a:off x="2521302" y="4003089"/>
            <a:ext cx="386456" cy="360040"/>
          </a:xfrm>
          <a:prstGeom prst="plus">
            <a:avLst>
              <a:gd name="adj" fmla="val 39430"/>
            </a:avLst>
          </a:prstGeom>
          <a:solidFill>
            <a:schemeClr val="tx1">
              <a:alpha val="3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Right Arrow 4"/>
          <p:cNvSpPr/>
          <p:nvPr/>
        </p:nvSpPr>
        <p:spPr>
          <a:xfrm>
            <a:off x="6012160" y="4077072"/>
            <a:ext cx="408383" cy="286057"/>
          </a:xfrm>
          <a:prstGeom prst="rightArrow">
            <a:avLst/>
          </a:prstGeom>
          <a:solidFill>
            <a:schemeClr val="tx1">
              <a:alpha val="3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16" name="Group 15"/>
          <p:cNvGrpSpPr/>
          <p:nvPr/>
        </p:nvGrpSpPr>
        <p:grpSpPr>
          <a:xfrm>
            <a:off x="6303940" y="2416986"/>
            <a:ext cx="3138075" cy="3754546"/>
            <a:chOff x="2437284" y="1042253"/>
            <a:chExt cx="4044120" cy="4044120"/>
          </a:xfrm>
        </p:grpSpPr>
        <p:sp>
          <p:nvSpPr>
            <p:cNvPr id="17" name="Frame 16"/>
            <p:cNvSpPr/>
            <p:nvPr/>
          </p:nvSpPr>
          <p:spPr>
            <a:xfrm>
              <a:off x="2771800" y="1052736"/>
              <a:ext cx="3312368" cy="3888432"/>
            </a:xfrm>
            <a:prstGeom prst="frame">
              <a:avLst>
                <a:gd name="adj1" fmla="val 3716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schemeClr val="tx1"/>
                </a:solidFill>
              </a:endParaRPr>
            </a:p>
          </p:txBody>
        </p:sp>
        <p:sp>
          <p:nvSpPr>
            <p:cNvPr id="18" name="Diagonal Stripe 17"/>
            <p:cNvSpPr/>
            <p:nvPr/>
          </p:nvSpPr>
          <p:spPr>
            <a:xfrm rot="374009">
              <a:off x="3111629" y="1042253"/>
              <a:ext cx="2695430" cy="4044120"/>
            </a:xfrm>
            <a:prstGeom prst="diagStripe">
              <a:avLst>
                <a:gd name="adj" fmla="val 94894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schemeClr val="tx1"/>
                </a:solidFill>
              </a:endParaRPr>
            </a:p>
          </p:txBody>
        </p:sp>
        <p:sp>
          <p:nvSpPr>
            <p:cNvPr id="19" name="Diagonal Stripe 18"/>
            <p:cNvSpPr/>
            <p:nvPr/>
          </p:nvSpPr>
          <p:spPr>
            <a:xfrm rot="6327825">
              <a:off x="3111629" y="974892"/>
              <a:ext cx="2695430" cy="4044120"/>
            </a:xfrm>
            <a:prstGeom prst="diagStripe">
              <a:avLst>
                <a:gd name="adj" fmla="val 94894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4581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6" descr="http://static.tumblr.com/hthym03/musm4ye6y/bg_wood_black_woes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91440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entagon 6"/>
          <p:cNvSpPr/>
          <p:nvPr/>
        </p:nvSpPr>
        <p:spPr>
          <a:xfrm>
            <a:off x="-2" y="1196752"/>
            <a:ext cx="6420545" cy="523220"/>
          </a:xfrm>
          <a:prstGeom prst="homePlate">
            <a:avLst/>
          </a:prstGeom>
          <a:solidFill>
            <a:schemeClr val="tx1">
              <a:alpha val="3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6995" y="1196752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Should we allow sharing?</a:t>
            </a:r>
            <a:endParaRPr lang="th-TH" b="1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31640" y="213285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B05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Yes:</a:t>
            </a:r>
            <a:endParaRPr lang="th-TH" b="1" dirty="0">
              <a:solidFill>
                <a:srgbClr val="00B050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584" y="2894673"/>
            <a:ext cx="682751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Cost of sharing &lt; Producing new unit 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= Sharing is efficient</a:t>
            </a:r>
            <a:endParaRPr lang="th-TH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03647" y="3933056"/>
            <a:ext cx="7232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No:</a:t>
            </a:r>
            <a:endParaRPr lang="th-TH" b="1" dirty="0">
              <a:solidFill>
                <a:srgbClr val="FF0000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27584" y="4761328"/>
            <a:ext cx="682751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Cost of sharing </a:t>
            </a:r>
            <a:r>
              <a:rPr lang="en-US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&gt; </a:t>
            </a:r>
            <a:r>
              <a:rPr lang="en-US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Producing new unit </a:t>
            </a:r>
            <a:endParaRPr lang="en-US" dirty="0" smtClean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= Sharing is inefficient</a:t>
            </a:r>
            <a:endParaRPr lang="th-TH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43035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static.tumblr.com/hthym03/musm4ye6y/bg_wood_black_woes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91440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606885" y="1319297"/>
            <a:ext cx="23332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ASSUMPTION:</a:t>
            </a:r>
            <a:endParaRPr lang="th-TH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19978" y="2041684"/>
            <a:ext cx="750404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Marginal cost of  original production and sharing 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are both assumed to be negligible</a:t>
            </a:r>
            <a:endParaRPr lang="th-TH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33422" y="3892466"/>
            <a:ext cx="60801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ea typeface="DFKai-SB" panose="03000509000000000000" pitchFamily="65" charset="-120"/>
              </a:rPr>
              <a:t>THE EFFECT OF SHARING DEPENDS ON:</a:t>
            </a:r>
            <a:endParaRPr lang="th-TH" b="1" dirty="0">
              <a:solidFill>
                <a:schemeClr val="bg1"/>
              </a:solidFill>
              <a:ea typeface="DFKai-SB" panose="03000509000000000000" pitchFamily="65" charset="-12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83276" y="4705980"/>
            <a:ext cx="59804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ea typeface="DFKai-SB" panose="03000509000000000000" pitchFamily="65" charset="-120"/>
              </a:rPr>
              <a:t>Team size and </a:t>
            </a:r>
            <a:r>
              <a:rPr lang="en-US" b="1" dirty="0">
                <a:solidFill>
                  <a:schemeClr val="bg1"/>
                </a:solidFill>
                <a:ea typeface="DFKai-SB" panose="03000509000000000000" pitchFamily="65" charset="-120"/>
              </a:rPr>
              <a:t>Distribution of </a:t>
            </a:r>
            <a:r>
              <a:rPr lang="en-US" b="1" dirty="0" smtClean="0">
                <a:solidFill>
                  <a:schemeClr val="bg1"/>
                </a:solidFill>
                <a:ea typeface="DFKai-SB" panose="03000509000000000000" pitchFamily="65" charset="-120"/>
              </a:rPr>
              <a:t>valuation</a:t>
            </a:r>
            <a:endParaRPr lang="th-TH" b="1" dirty="0">
              <a:solidFill>
                <a:schemeClr val="bg1"/>
              </a:solidFill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6219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static.tumblr.com/hthym03/musm4ye6y/bg_wood_black_woes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91440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entagon 2"/>
          <p:cNvSpPr/>
          <p:nvPr/>
        </p:nvSpPr>
        <p:spPr>
          <a:xfrm>
            <a:off x="-2" y="1196752"/>
            <a:ext cx="6420545" cy="523220"/>
          </a:xfrm>
          <a:prstGeom prst="homePlate">
            <a:avLst/>
          </a:prstGeom>
          <a:solidFill>
            <a:schemeClr val="tx1">
              <a:alpha val="3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6995" y="1196752"/>
            <a:ext cx="28777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EQUAL SIZE TEAM</a:t>
            </a:r>
            <a:endParaRPr lang="th-TH" b="1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48722" y="2636912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Assumptions:</a:t>
            </a:r>
            <a:endParaRPr lang="th-TH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3506232"/>
            <a:ext cx="864852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- Resale is not permitted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- Marginal cost to produce new unit = 0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- Shared copies are perfect substitute for the original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- Team are all same size, member is greater than or =1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- Unshared consumer valuations are independent</a:t>
            </a:r>
            <a:endParaRPr lang="th-TH" sz="2400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6219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static.tumblr.com/hthym03/musm4ye6y/bg_wood_black_woes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91440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43507" y="2204864"/>
            <a:ext cx="8856984" cy="2232248"/>
          </a:xfrm>
          <a:prstGeom prst="rect">
            <a:avLst/>
          </a:prstGeom>
          <a:solidFill>
            <a:schemeClr val="tx1">
              <a:lumMod val="75000"/>
              <a:lumOff val="25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" name="TextBox 1"/>
          <p:cNvSpPr txBox="1"/>
          <p:nvPr/>
        </p:nvSpPr>
        <p:spPr>
          <a:xfrm>
            <a:off x="-34390" y="2204864"/>
            <a:ext cx="9212778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“As the number of consumers sharing a good </a:t>
            </a:r>
          </a:p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Increase ,the likelihood  </a:t>
            </a:r>
          </a:p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that the overall distribution</a:t>
            </a:r>
          </a:p>
          <a:p>
            <a:pPr algn="ctr"/>
            <a:r>
              <a:rPr lang="en-US" sz="3200" b="1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o</a:t>
            </a:r>
            <a:r>
              <a:rPr lang="en-US" sz="32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f team valuation will increase”</a:t>
            </a:r>
            <a:endParaRPr lang="th-TH" sz="3200" b="1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6219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static.tumblr.com/hthym03/musm4ye6y/bg_wood_black_woes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91440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79512" y="2232684"/>
            <a:ext cx="8860281" cy="2204428"/>
          </a:xfrm>
          <a:prstGeom prst="rect">
            <a:avLst/>
          </a:prstGeom>
          <a:solidFill>
            <a:schemeClr val="tx1">
              <a:lumMod val="75000"/>
              <a:lumOff val="25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" name="TextBox 1"/>
          <p:cNvSpPr txBox="1"/>
          <p:nvPr/>
        </p:nvSpPr>
        <p:spPr>
          <a:xfrm>
            <a:off x="179512" y="2291388"/>
            <a:ext cx="9007594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“Large team will find it hard to decide </a:t>
            </a:r>
          </a:p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joint purchase since they may face problem </a:t>
            </a:r>
          </a:p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such as free-raiders and Information </a:t>
            </a:r>
          </a:p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asymmetry, this cause inefficiency.”</a:t>
            </a:r>
            <a:endParaRPr lang="th-TH" sz="3200" b="1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09773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สำนักงา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สำนักงา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สำนักงา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419</Words>
  <Application>Microsoft Office PowerPoint</Application>
  <PresentationFormat>On-screen Show (4:3)</PresentationFormat>
  <Paragraphs>69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ชุดรูปแบบของ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Gun</dc:creator>
  <cp:lastModifiedBy>Gun</cp:lastModifiedBy>
  <cp:revision>22</cp:revision>
  <dcterms:created xsi:type="dcterms:W3CDTF">2013-11-21T12:44:22Z</dcterms:created>
  <dcterms:modified xsi:type="dcterms:W3CDTF">2013-11-21T16:25:44Z</dcterms:modified>
</cp:coreProperties>
</file>